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L/PIzPDG9yZ2XS3TnHBpqqiaY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5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9"/>
          <p:cNvSpPr txBox="1"/>
          <p:nvPr/>
        </p:nvSpPr>
        <p:spPr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PhysiCell Project</a:t>
            </a:r>
            <a:endParaRPr/>
          </a:p>
        </p:txBody>
      </p:sp>
      <p:sp>
        <p:nvSpPr>
          <p:cNvPr id="16" name="Google Shape;16;p39"/>
          <p:cNvSpPr txBox="1">
            <a:spLocks noGrp="1"/>
          </p:cNvSpPr>
          <p:nvPr>
            <p:ph type="body" idx="1"/>
          </p:nvPr>
        </p:nvSpPr>
        <p:spPr>
          <a:xfrm>
            <a:off x="1828800" y="2663796"/>
            <a:ext cx="5486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90000"/>
              </a:buClr>
              <a:buSzPts val="2800"/>
              <a:buNone/>
              <a:defRPr sz="2800" b="0">
                <a:solidFill>
                  <a:srgbClr val="990000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39"/>
          <p:cNvSpPr txBox="1">
            <a:spLocks noGrp="1"/>
          </p:cNvSpPr>
          <p:nvPr>
            <p:ph type="body" idx="2"/>
          </p:nvPr>
        </p:nvSpPr>
        <p:spPr>
          <a:xfrm>
            <a:off x="1828800" y="3950040"/>
            <a:ext cx="5486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  <a:defRPr sz="2000" b="0">
                <a:solidFill>
                  <a:srgbClr val="990000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only (small text)">
  <p:cSld name="Right only (small text)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body" idx="1"/>
          </p:nvPr>
        </p:nvSpPr>
        <p:spPr>
          <a:xfrm>
            <a:off x="5486400" y="731520"/>
            <a:ext cx="36576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only (small text)">
  <p:cSld name="Left only (small text)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9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36576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">
  <p:cSld name="Transi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1"/>
          <p:cNvSpPr txBox="1">
            <a:spLocks noGrp="1"/>
          </p:cNvSpPr>
          <p:nvPr>
            <p:ph type="body" idx="1"/>
          </p:nvPr>
        </p:nvSpPr>
        <p:spPr>
          <a:xfrm>
            <a:off x="914400" y="640080"/>
            <a:ext cx="7315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lly blank">
  <p:cSld name="Really 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arts">
  <p:cSld name="3 par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2"/>
          </p:nvPr>
        </p:nvSpPr>
        <p:spPr>
          <a:xfrm>
            <a:off x="306324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3"/>
          </p:nvPr>
        </p:nvSpPr>
        <p:spPr>
          <a:xfrm>
            <a:off x="612648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third only">
  <p:cSld name="Left third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4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hird only">
  <p:cSld name="Right third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5"/>
          <p:cNvSpPr txBox="1">
            <a:spLocks noGrp="1"/>
          </p:cNvSpPr>
          <p:nvPr>
            <p:ph type="body" idx="1"/>
          </p:nvPr>
        </p:nvSpPr>
        <p:spPr>
          <a:xfrm>
            <a:off x="612648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middle third">
  <p:cSld name="No middle third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6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6"/>
          <p:cNvSpPr txBox="1">
            <a:spLocks noGrp="1"/>
          </p:cNvSpPr>
          <p:nvPr>
            <p:ph type="body" idx="2"/>
          </p:nvPr>
        </p:nvSpPr>
        <p:spPr>
          <a:xfrm>
            <a:off x="612648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ddle third only">
  <p:cSld name="Middle third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 txBox="1">
            <a:spLocks noGrp="1"/>
          </p:cNvSpPr>
          <p:nvPr>
            <p:ph type="body" idx="1"/>
          </p:nvPr>
        </p:nvSpPr>
        <p:spPr>
          <a:xfrm>
            <a:off x="306324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0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8"/>
          <p:cNvSpPr txBox="1"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9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9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3pPr>
            <a:lvl4pPr marL="182880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(no title)">
  <p:cSld name="Code (no title)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4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3pPr>
            <a:lvl4pPr marL="182880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(full screen)">
  <p:cSld name="Code (full screen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3pPr>
            <a:lvl4pPr marL="182880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Courier"/>
                <a:ea typeface="Courier"/>
                <a:cs typeface="Courier"/>
                <a:sym typeface="Courier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2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4572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2"/>
          <p:cNvSpPr txBox="1">
            <a:spLocks noGrp="1"/>
          </p:cNvSpPr>
          <p:nvPr>
            <p:ph type="body" idx="2"/>
          </p:nvPr>
        </p:nvSpPr>
        <p:spPr>
          <a:xfrm>
            <a:off x="4572000" y="731520"/>
            <a:ext cx="4572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(bigger text area)">
  <p:cSld name="Comparison (bigger text area)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54864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body" idx="2"/>
          </p:nvPr>
        </p:nvSpPr>
        <p:spPr>
          <a:xfrm>
            <a:off x="5486400" y="731520"/>
            <a:ext cx="36576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only">
  <p:cSld name="Right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body" idx="1"/>
          </p:nvPr>
        </p:nvSpPr>
        <p:spPr>
          <a:xfrm>
            <a:off x="4572000" y="731520"/>
            <a:ext cx="4572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only">
  <p:cSld name="Left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4572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only (large)">
  <p:cSld name="Right only (large)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1"/>
          </p:nvPr>
        </p:nvSpPr>
        <p:spPr>
          <a:xfrm>
            <a:off x="3657600" y="731520"/>
            <a:ext cx="54864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only (large)">
  <p:cSld name="Left only (large)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54864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8"/>
          <p:cNvSpPr txBox="1"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♦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3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0" y="4475988"/>
            <a:ext cx="9144000" cy="6675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twitter.com/physicell" TargetMode="External"/><Relationship Id="rId7" Type="http://schemas.openxmlformats.org/officeDocument/2006/relationships/hyperlink" Target="https://github.com/physicell-training/ws20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physicell-training/ws202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individua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p3ZOMt761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magick.org/script/download.ph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opasi.org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ysiCell-Tools/PhysiCell-model-builder/release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hCancer/PhysiCe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ys2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Setting up PhysiCell on Windows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body" idx="1"/>
          </p:nvPr>
        </p:nvSpPr>
        <p:spPr>
          <a:xfrm>
            <a:off x="1828800" y="2663796"/>
            <a:ext cx="5486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None/>
            </a:pPr>
            <a:r>
              <a:rPr lang="en-US" sz="2400"/>
              <a:t>Furkan Kurtoglu &amp; Aneequa Sundus</a:t>
            </a:r>
            <a:endParaRPr sz="24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800"/>
              <a:buNone/>
            </a:pPr>
            <a:r>
              <a:rPr lang="en-US" sz="1800" u="sng">
                <a:solidFill>
                  <a:srgbClr val="7F6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@PhysiCell</a:t>
            </a:r>
            <a:endParaRPr sz="1800">
              <a:solidFill>
                <a:srgbClr val="7F6000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body" idx="2"/>
          </p:nvPr>
        </p:nvSpPr>
        <p:spPr>
          <a:xfrm>
            <a:off x="1828800" y="3950040"/>
            <a:ext cx="5486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lang="en-US" dirty="0"/>
              <a:t>July 2022</a:t>
            </a:r>
            <a:endParaRPr dirty="0"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5633" y="3023604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34695" y="57090"/>
            <a:ext cx="33246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Slides, videos, links and more: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https://github.com/physicell-training/ws2022</a:t>
            </a:r>
            <a:endParaRPr sz="1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9520" y="288036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4695" y="24870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8277" y="735702"/>
            <a:ext cx="6024563" cy="35570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 txBox="1"/>
          <p:nvPr/>
        </p:nvSpPr>
        <p:spPr>
          <a:xfrm>
            <a:off x="5074920" y="2964180"/>
            <a:ext cx="195072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Wait installation…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sp>
        <p:nvSpPr>
          <p:cNvPr id="173" name="Google Shape;173;p11"/>
          <p:cNvSpPr txBox="1"/>
          <p:nvPr/>
        </p:nvSpPr>
        <p:spPr>
          <a:xfrm>
            <a:off x="5074920" y="2964180"/>
            <a:ext cx="1950720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Wait installation…</a:t>
            </a:r>
            <a:endParaRPr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230" y="735702"/>
            <a:ext cx="5657850" cy="330041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1"/>
          <p:cNvSpPr/>
          <p:nvPr/>
        </p:nvSpPr>
        <p:spPr>
          <a:xfrm>
            <a:off x="6739890" y="3156615"/>
            <a:ext cx="274320" cy="335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6515100" y="3603338"/>
            <a:ext cx="830580" cy="35052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sp>
        <p:nvSpPr>
          <p:cNvPr id="182" name="Google Shape;182;p12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After MSYS2 command prompt is opened, please copy and paste following line. Then, press enter.</a:t>
            </a:r>
            <a:endParaRPr/>
          </a:p>
          <a:p>
            <a:pPr marL="173038" lvl="0" indent="-3968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pacman -S mingw-w64-x86_64-binutils mingw-w64-x86_64-gcc mingw-w64-x86_64-headers-git  mingw-w64-x86_64-gcc-libs mingw-w64-x86_64-libwinpthread-git mingw-w64-x86_64-winpthreads-git mingw-w64-x86_64-lapack mingw-w64-x86_64-openblas mingw-w64-x86_64-libxml2 mingw-w64-x86_64-bzip2 git make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pic>
        <p:nvPicPr>
          <p:cNvPr id="188" name="Google Shape;188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73252" y="752475"/>
            <a:ext cx="6197496" cy="374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Give “y” (yes) answer to the msys2. Press enter…</a:t>
            </a: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540" y="1286382"/>
            <a:ext cx="4884420" cy="295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It will take some time to install all required libraries. But in the end, you should not see any errors.</a:t>
            </a: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330" y="1518222"/>
            <a:ext cx="4758690" cy="287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directories to PATH</a:t>
            </a:r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go to environmental variables with searching on Windows Start Menu.</a:t>
            </a:r>
            <a:endParaRPr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t="10696"/>
          <a:stretch/>
        </p:blipFill>
        <p:spPr>
          <a:xfrm>
            <a:off x="1377315" y="1065114"/>
            <a:ext cx="2310765" cy="345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0318" y="1065114"/>
            <a:ext cx="3297382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6"/>
          <p:cNvSpPr/>
          <p:nvPr/>
        </p:nvSpPr>
        <p:spPr>
          <a:xfrm>
            <a:off x="1668780" y="1257300"/>
            <a:ext cx="2019300" cy="41148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6972299" y="3840480"/>
            <a:ext cx="1201189" cy="21336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7543800" y="3436620"/>
            <a:ext cx="198120" cy="3505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directories to PATH</a:t>
            </a: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5403576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select to SYSTEM PATH and press “Edit…”</a:t>
            </a:r>
            <a:endParaRPr/>
          </a:p>
        </p:txBody>
      </p:sp>
      <p:pic>
        <p:nvPicPr>
          <p:cNvPr id="220" name="Google Shape;22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9776" y="477436"/>
            <a:ext cx="3568974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/>
          <p:nvPr/>
        </p:nvSpPr>
        <p:spPr>
          <a:xfrm>
            <a:off x="7749540" y="3733800"/>
            <a:ext cx="652548" cy="21336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5585459" y="3086100"/>
            <a:ext cx="3314701" cy="185504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directories to PATH</a:t>
            </a:r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5195022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press “New”. And add following paths to there:</a:t>
            </a:r>
            <a:endParaRPr/>
          </a:p>
          <a:p>
            <a:pPr marL="173038" lvl="0" indent="-3968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C:\msys64\mingw64\bin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C:\msys64\usr\bin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.\addons\libRoadrunner\roadrunner\bin</a:t>
            </a:r>
            <a:endParaRPr/>
          </a:p>
        </p:txBody>
      </p:sp>
      <p:pic>
        <p:nvPicPr>
          <p:cNvPr id="229" name="Google Shape;2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5022" y="477912"/>
            <a:ext cx="3788958" cy="394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/>
          <p:nvPr/>
        </p:nvSpPr>
        <p:spPr>
          <a:xfrm>
            <a:off x="8075814" y="1079892"/>
            <a:ext cx="652548" cy="21336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directories to PATH</a:t>
            </a:r>
            <a:endParaRPr/>
          </a:p>
        </p:txBody>
      </p:sp>
      <p:pic>
        <p:nvPicPr>
          <p:cNvPr id="236" name="Google Shape;236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28639" y="735702"/>
            <a:ext cx="3548281" cy="374808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 txBox="1"/>
          <p:nvPr/>
        </p:nvSpPr>
        <p:spPr>
          <a:xfrm>
            <a:off x="0" y="751756"/>
            <a:ext cx="5195022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marR="0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please “MOVE UP”, newly added three paths.</a:t>
            </a:r>
            <a:endParaRPr/>
          </a:p>
          <a:p>
            <a:pPr marL="173038" marR="0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list should like the following image.</a:t>
            </a:r>
            <a:endParaRPr/>
          </a:p>
        </p:txBody>
      </p:sp>
      <p:sp>
        <p:nvSpPr>
          <p:cNvPr id="238" name="Google Shape;238;p19"/>
          <p:cNvSpPr/>
          <p:nvPr/>
        </p:nvSpPr>
        <p:spPr>
          <a:xfrm>
            <a:off x="7885314" y="2451016"/>
            <a:ext cx="652548" cy="21336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5593080" y="1356360"/>
            <a:ext cx="2292234" cy="365760"/>
          </a:xfrm>
          <a:prstGeom prst="rect">
            <a:avLst/>
          </a:prstGeom>
          <a:solidFill>
            <a:schemeClr val="accent4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0" y="1892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</a:t>
            </a:r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805424" y="807330"/>
            <a:ext cx="7401027" cy="3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400" dirty="0"/>
              <a:t>This installation guide is prepared for installing PhysiCell to new fresh Windows. If you installed previous PhysiCell version in your PC, please uninstall MSYS 1 (previous version) and remove related directories from environmental variables.</a:t>
            </a:r>
            <a:endParaRPr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/>
              <a:t>PhysiCell</a:t>
            </a:r>
            <a:endParaRPr sz="1400"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/>
              <a:t>MSYS 2 </a:t>
            </a:r>
            <a:endParaRPr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/>
              <a:t>Adding them to path</a:t>
            </a:r>
            <a:endParaRPr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/>
              <a:t>Anaconda</a:t>
            </a:r>
            <a:endParaRPr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/>
              <a:t>Test modules “biorobots” and “ode-energy-sample”</a:t>
            </a:r>
            <a:br>
              <a:rPr lang="en-US" sz="1400" dirty="0"/>
            </a:br>
            <a:endParaRPr sz="1400"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 err="1"/>
              <a:t>ImageMagick</a:t>
            </a:r>
            <a:endParaRPr sz="1400"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/>
              <a:t>COPASI</a:t>
            </a:r>
            <a:endParaRPr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/>
              <a:t>PhysiCell Model Builder</a:t>
            </a:r>
            <a:endParaRPr sz="1400" dirty="0"/>
          </a:p>
        </p:txBody>
      </p:sp>
      <p:cxnSp>
        <p:nvCxnSpPr>
          <p:cNvPr id="97" name="Google Shape;97;p2"/>
          <p:cNvCxnSpPr/>
          <p:nvPr/>
        </p:nvCxnSpPr>
        <p:spPr>
          <a:xfrm>
            <a:off x="999919" y="2973435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5228648" y="1552507"/>
            <a:ext cx="269325" cy="1251872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705001" y="1960122"/>
            <a:ext cx="929105" cy="5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Minimal setup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7110459" y="1736738"/>
            <a:ext cx="366787" cy="2291236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633685" y="2654852"/>
            <a:ext cx="136028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Traditional* setup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999919" y="4197030"/>
            <a:ext cx="758491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*Traditional setup includes optional tools that helps for pre-simulation edits and pro-simulation analysis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Anaconda</a:t>
            </a:r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proceed following link: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https://www.anaconda.com/products/individual</a:t>
            </a:r>
            <a:endParaRPr/>
          </a:p>
          <a:p>
            <a:pPr marL="173038" lvl="0" indent="-3968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246" name="Google Shape;246;p20"/>
          <p:cNvPicPr preferRelativeResize="0"/>
          <p:nvPr/>
        </p:nvPicPr>
        <p:blipFill rotWithShape="1">
          <a:blip r:embed="rId4">
            <a:alphaModFix/>
          </a:blip>
          <a:srcRect t="15689"/>
          <a:stretch/>
        </p:blipFill>
        <p:spPr>
          <a:xfrm>
            <a:off x="1261109" y="1623059"/>
            <a:ext cx="6633871" cy="248412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/>
          <p:nvPr/>
        </p:nvSpPr>
        <p:spPr>
          <a:xfrm>
            <a:off x="5852160" y="2987040"/>
            <a:ext cx="1386840" cy="44196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Anaconda</a:t>
            </a:r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45339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install for all users. (This is step is required for msys2 path priorities)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If you cannot install for all users. Please add msys2 paths for current user in the environmental variables. (Instead of systems variables, please use upper user variables)</a:t>
            </a:r>
            <a:endParaRPr/>
          </a:p>
          <a:p>
            <a:pPr marL="173038" lvl="0" indent="-3968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4437" y="876395"/>
            <a:ext cx="3914983" cy="310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Anaconda</a:t>
            </a:r>
            <a:endParaRPr/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select option for adding Anaconda to the path.</a:t>
            </a:r>
            <a:endParaRPr/>
          </a:p>
          <a:p>
            <a:pPr marL="173038" lvl="0" indent="-3968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0280" y="1095375"/>
            <a:ext cx="453390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2"/>
          <p:cNvSpPr/>
          <p:nvPr/>
        </p:nvSpPr>
        <p:spPr>
          <a:xfrm>
            <a:off x="2468880" y="1992630"/>
            <a:ext cx="3710940" cy="86868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Anaconda</a:t>
            </a:r>
            <a:endParaRPr/>
          </a:p>
        </p:txBody>
      </p:sp>
      <p:sp>
        <p:nvSpPr>
          <p:cNvPr id="268" name="Google Shape;268;p23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Installation…</a:t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2642" y="813435"/>
            <a:ext cx="456247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Module : “biorobots”</a:t>
            </a: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At this moment PhysiCell is ready to work. Let’s try “biorobots”, first.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Open command prompt from Start menu with typing “cmd”.</a:t>
            </a:r>
            <a:endParaRPr/>
          </a:p>
          <a:p>
            <a:pPr marL="173038" lvl="0" indent="-3968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8304" y="1653540"/>
            <a:ext cx="4440758" cy="257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Going to PhysiCell folder</a:t>
            </a:r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4729881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Proceed to the PhysiCell folder at File Browser.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Click to the directory address from top.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Copy it</a:t>
            </a:r>
            <a:endParaRPr/>
          </a:p>
          <a:p>
            <a:pPr marL="173038" lvl="0" indent="-5873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 r="15164"/>
          <a:stretch/>
        </p:blipFill>
        <p:spPr>
          <a:xfrm>
            <a:off x="4729882" y="735702"/>
            <a:ext cx="4354914" cy="352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Going to PhysiCell folder</a:t>
            </a:r>
            <a:endParaRPr/>
          </a:p>
        </p:txBody>
      </p:sp>
      <p:sp>
        <p:nvSpPr>
          <p:cNvPr id="289" name="Google Shape;289;p26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Type “cd” and paste the copied directory with space between them.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78" y="1556803"/>
            <a:ext cx="7725532" cy="213894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/>
          <p:nvPr/>
        </p:nvSpPr>
        <p:spPr>
          <a:xfrm>
            <a:off x="1460409" y="2223505"/>
            <a:ext cx="2966866" cy="190774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Modules (biorobots)</a:t>
            </a:r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Let’s compile “biorobots” sample project first.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run following commands in the command prompt.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make biorobots-sample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This should successfully compiles biorobots sample project that ready to run with following command.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./biorobots.exe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simulation…</a:t>
            </a:r>
            <a:endParaRPr/>
          </a:p>
        </p:txBody>
      </p:sp>
      <p:pic>
        <p:nvPicPr>
          <p:cNvPr id="303" name="Google Shape;303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76111" y="647220"/>
            <a:ext cx="6791778" cy="374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Modules (ode-energy-sample)</a:t>
            </a:r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If the first test is successfully created .mat and .xml files in the output folder. Let’s try “ode-sample” sample project. To do that: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make ode-energy-sample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make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While compilation, you should see “libroadrunner” installation. After the compilation, please use following command to run simulation.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./ode_energy.exe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Youtube video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Here is the video link for the recording of installation on Windows: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https://www.youtube.com/watch?v=Jp3ZOMt761M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Second simulation… (ode-energy-sample)</a:t>
            </a:r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3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0209" y="751756"/>
            <a:ext cx="6123582" cy="3488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>
            <a:spLocks noGrp="1"/>
          </p:cNvSpPr>
          <p:nvPr>
            <p:ph type="title"/>
          </p:nvPr>
        </p:nvSpPr>
        <p:spPr>
          <a:xfrm>
            <a:off x="0" y="1892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 </a:t>
            </a:r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body" idx="1"/>
          </p:nvPr>
        </p:nvSpPr>
        <p:spPr>
          <a:xfrm>
            <a:off x="805424" y="807330"/>
            <a:ext cx="7401027" cy="322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1400"/>
              <a:t>We have finished the minimal setup. Following slides will show traditional setup.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400"/>
              <a:buChar char="•"/>
            </a:pPr>
            <a:r>
              <a:rPr lang="en-US" sz="1400">
                <a:solidFill>
                  <a:srgbClr val="BFBFBF"/>
                </a:solidFill>
              </a:rPr>
              <a:t>PhysiCell</a:t>
            </a:r>
            <a:endParaRPr sz="1400">
              <a:solidFill>
                <a:srgbClr val="BFBFBF"/>
              </a:solidFill>
            </a:endParaRPr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400"/>
              <a:buChar char="•"/>
            </a:pPr>
            <a:r>
              <a:rPr lang="en-US" sz="1400">
                <a:solidFill>
                  <a:srgbClr val="BFBFBF"/>
                </a:solidFill>
              </a:rPr>
              <a:t>MSYS 2 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400"/>
              <a:buChar char="•"/>
            </a:pPr>
            <a:r>
              <a:rPr lang="en-US" sz="1400">
                <a:solidFill>
                  <a:srgbClr val="BFBFBF"/>
                </a:solidFill>
              </a:rPr>
              <a:t>Adding them to path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400"/>
              <a:buChar char="•"/>
            </a:pPr>
            <a:r>
              <a:rPr lang="en-US" sz="1400">
                <a:solidFill>
                  <a:srgbClr val="BFBFBF"/>
                </a:solidFill>
              </a:rPr>
              <a:t>Anaconda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BFBFBF"/>
              </a:buClr>
              <a:buSzPts val="1400"/>
              <a:buChar char="•"/>
            </a:pPr>
            <a:r>
              <a:rPr lang="en-US" sz="1400">
                <a:solidFill>
                  <a:srgbClr val="BFBFBF"/>
                </a:solidFill>
              </a:rPr>
              <a:t>Test modules “biorobots” and “ode-energy-sample”</a:t>
            </a:r>
            <a:br>
              <a:rPr lang="en-US" sz="1400"/>
            </a:br>
            <a:endParaRPr sz="140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ImageMagick</a:t>
            </a:r>
            <a:endParaRPr sz="140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COPASI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PhysiCell Model Builder</a:t>
            </a:r>
            <a:endParaRPr sz="1400"/>
          </a:p>
        </p:txBody>
      </p:sp>
      <p:cxnSp>
        <p:nvCxnSpPr>
          <p:cNvPr id="323" name="Google Shape;323;p31"/>
          <p:cNvCxnSpPr/>
          <p:nvPr/>
        </p:nvCxnSpPr>
        <p:spPr>
          <a:xfrm>
            <a:off x="999919" y="2723456"/>
            <a:ext cx="548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p31"/>
          <p:cNvSpPr/>
          <p:nvPr/>
        </p:nvSpPr>
        <p:spPr>
          <a:xfrm>
            <a:off x="5228648" y="1269231"/>
            <a:ext cx="271531" cy="1061888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5705001" y="1547185"/>
            <a:ext cx="929105" cy="505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Minimal setup</a:t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7110459" y="1269231"/>
            <a:ext cx="366787" cy="2758743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7633685" y="2654852"/>
            <a:ext cx="136028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Traditional* setup</a:t>
            </a:r>
            <a:endParaRPr/>
          </a:p>
        </p:txBody>
      </p:sp>
      <p:sp>
        <p:nvSpPr>
          <p:cNvPr id="328" name="Google Shape;328;p31"/>
          <p:cNvSpPr txBox="1"/>
          <p:nvPr/>
        </p:nvSpPr>
        <p:spPr>
          <a:xfrm>
            <a:off x="999919" y="4197030"/>
            <a:ext cx="7584916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*Traditional setup includes optional tools that helps for pre-simulation edits and pro-simulation analysis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ImageMagick</a:t>
            </a:r>
            <a:endParaRPr/>
          </a:p>
        </p:txBody>
      </p:sp>
      <p:sp>
        <p:nvSpPr>
          <p:cNvPr id="334" name="Google Shape;334;p32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proceed the following link: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https://imagemagick.org/script/download.php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And go below for “Windows Binary Release” and click there to download.</a:t>
            </a:r>
            <a:endParaRPr/>
          </a:p>
        </p:txBody>
      </p:sp>
      <p:pic>
        <p:nvPicPr>
          <p:cNvPr id="335" name="Google Shape;33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167" y="1871520"/>
            <a:ext cx="4969193" cy="257270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/>
          <p:nvPr/>
        </p:nvSpPr>
        <p:spPr>
          <a:xfrm>
            <a:off x="677227" y="3794760"/>
            <a:ext cx="1654493" cy="36195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ImageMagick</a:t>
            </a:r>
            <a:endParaRPr/>
          </a:p>
        </p:txBody>
      </p:sp>
      <p:sp>
        <p:nvSpPr>
          <p:cNvPr id="342" name="Google Shape;342;p33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be sure the option for adding directory to path is selected.</a:t>
            </a: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0263" y="1164908"/>
            <a:ext cx="4292918" cy="330707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/>
          <p:nvPr/>
        </p:nvSpPr>
        <p:spPr>
          <a:xfrm>
            <a:off x="2407920" y="2471252"/>
            <a:ext cx="2293620" cy="29718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COPASI</a:t>
            </a: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proceed following link to download COPASI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http://copasi.org/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Install regularly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351" name="Google Shape;35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6166" y="1517524"/>
            <a:ext cx="5182444" cy="27635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/>
          <p:nvPr/>
        </p:nvSpPr>
        <p:spPr>
          <a:xfrm>
            <a:off x="3870960" y="2735475"/>
            <a:ext cx="1402080" cy="110363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PhysiCell Model Builder (1)</a:t>
            </a:r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body" idx="1"/>
          </p:nvPr>
        </p:nvSpPr>
        <p:spPr>
          <a:xfrm>
            <a:off x="320510" y="751756"/>
            <a:ext cx="8361577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dirty="0"/>
              <a:t>The Model Builder is a GUI to let you create/edit a .xml configuration file that defines (nearly all of) a PhysiCell model.</a:t>
            </a:r>
            <a:endParaRPr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dirty="0"/>
              <a:t>Download the latest release at:  </a:t>
            </a:r>
            <a:endParaRPr dirty="0"/>
          </a:p>
          <a:p>
            <a:pPr marL="173037" lvl="1" indent="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 u="sng" dirty="0">
                <a:solidFill>
                  <a:schemeClr val="hlink"/>
                </a:solidFill>
                <a:hlinkClick r:id="rId3"/>
              </a:rPr>
              <a:t>https://github.com/PhysiCell-Tools/PhysiCell-model-builder/releases</a:t>
            </a:r>
            <a:endParaRPr sz="1600" dirty="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dirty="0" err="1"/>
              <a:t>Uncompress</a:t>
            </a:r>
            <a:r>
              <a:rPr lang="en-US" dirty="0"/>
              <a:t> the .zip, change directory into it, and run it:</a:t>
            </a:r>
            <a:endParaRPr dirty="0"/>
          </a:p>
          <a:p>
            <a:pPr marL="173038" lvl="0" indent="-3968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 dirty="0"/>
              <a:t>This should display the GUI (next page):</a:t>
            </a:r>
            <a:endParaRPr dirty="0"/>
          </a:p>
        </p:txBody>
      </p:sp>
      <p:sp>
        <p:nvSpPr>
          <p:cNvPr id="359" name="Google Shape;359;p35"/>
          <p:cNvSpPr txBox="1"/>
          <p:nvPr/>
        </p:nvSpPr>
        <p:spPr>
          <a:xfrm>
            <a:off x="707010" y="2626276"/>
            <a:ext cx="4920792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lang="en-US" sz="13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unzip PhysiCell-model-builder-2.5.0.zip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lang="en-US" sz="13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PhysiCell-model-builder-2.5.0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 </a:t>
            </a:r>
            <a:r>
              <a:rPr lang="en-US" sz="13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python bin/gui4xml.py</a:t>
            </a:r>
            <a:endParaRPr dirty="0"/>
          </a:p>
        </p:txBody>
      </p:sp>
      <p:sp>
        <p:nvSpPr>
          <p:cNvPr id="360" name="Google Shape;360;p35"/>
          <p:cNvSpPr txBox="1"/>
          <p:nvPr/>
        </p:nvSpPr>
        <p:spPr>
          <a:xfrm>
            <a:off x="6232695" y="2626276"/>
            <a:ext cx="2748746" cy="120032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that if your setup automatically unzips files after downloading, this command will not work. INSTEAD, </a:t>
            </a:r>
            <a:r>
              <a:rPr lang="en-US" sz="13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skip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unzip command and go directly to the second command</a:t>
            </a:r>
            <a:endParaRPr/>
          </a:p>
        </p:txBody>
      </p:sp>
      <p:cxnSp>
        <p:nvCxnSpPr>
          <p:cNvPr id="361" name="Google Shape;361;p35"/>
          <p:cNvCxnSpPr>
            <a:cxnSpLocks/>
          </p:cNvCxnSpPr>
          <p:nvPr/>
        </p:nvCxnSpPr>
        <p:spPr>
          <a:xfrm flipH="1" flipV="1">
            <a:off x="4822031" y="2764631"/>
            <a:ext cx="1355251" cy="10760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stealth" w="med" len="med"/>
            <a:tailEnd type="non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PhysiCell Model Builder (2)</a:t>
            </a:r>
            <a:endParaRPr/>
          </a:p>
        </p:txBody>
      </p:sp>
      <p:sp>
        <p:nvSpPr>
          <p:cNvPr id="368" name="Google Shape;368;p36"/>
          <p:cNvSpPr txBox="1"/>
          <p:nvPr/>
        </p:nvSpPr>
        <p:spPr>
          <a:xfrm>
            <a:off x="6290900" y="1159497"/>
            <a:ext cx="263950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User Guide for the Model Builder is still be written.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tool that is still considered “beta”, so your feedback will be very valuable.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372A77-9319-B2CE-9500-FD1005322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68" y="836360"/>
            <a:ext cx="5196919" cy="338084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Funding Acknowledgements</a:t>
            </a:r>
            <a:endParaRPr/>
          </a:p>
        </p:txBody>
      </p:sp>
      <p:sp>
        <p:nvSpPr>
          <p:cNvPr id="374" name="Google Shape;374;p37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500" b="1"/>
              <a:t>PhysiCell Development:</a:t>
            </a:r>
            <a:endParaRPr sz="250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Breast Cancer Research Foundation 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Jayne Koskinas Ted Giovanis Foundation for Health and Policy 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National Cancer Institute (U01CA232137)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National Science Foundation (1720625)</a:t>
            </a:r>
            <a:endParaRPr/>
          </a:p>
          <a:p>
            <a:pPr marL="173038" lvl="0" indent="-5969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500" b="1"/>
              <a:t>Training Materials: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Administrative supplement to NCI U01CA232137 (Year 2)</a:t>
            </a:r>
            <a:endParaRPr b="1"/>
          </a:p>
        </p:txBody>
      </p:sp>
      <p:grpSp>
        <p:nvGrpSpPr>
          <p:cNvPr id="375" name="Google Shape;375;p37"/>
          <p:cNvGrpSpPr/>
          <p:nvPr/>
        </p:nvGrpSpPr>
        <p:grpSpPr>
          <a:xfrm>
            <a:off x="1600549" y="880190"/>
            <a:ext cx="5811498" cy="480060"/>
            <a:chOff x="2085261" y="3996690"/>
            <a:chExt cx="5811498" cy="480060"/>
          </a:xfrm>
        </p:grpSpPr>
        <p:pic>
          <p:nvPicPr>
            <p:cNvPr id="376" name="Google Shape;376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37" descr="https://sbtc.org/wp-content/uploads/2019/03/nci_case_logo_314056_284_5_v1-1200x600-1200x500.jpg"/>
            <p:cNvPicPr preferRelativeResize="0"/>
            <p:nvPr/>
          </p:nvPicPr>
          <p:blipFill rotWithShape="1">
            <a:blip r:embed="rId4">
              <a:alphaModFix/>
            </a:blip>
            <a:srcRect t="10839" b="10838"/>
            <a:stretch/>
          </p:blipFill>
          <p:spPr>
            <a:xfrm>
              <a:off x="5008994" y="4029924"/>
              <a:ext cx="1267358" cy="413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7" descr="https://www.nsf.gov/images/logos/NSF_4-Color_bitmap_Logo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13295" y="3996690"/>
              <a:ext cx="477564" cy="480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7" descr="http://jktgfoundation.org/images/common/logo.jpg"/>
            <p:cNvPicPr preferRelativeResize="0"/>
            <p:nvPr/>
          </p:nvPicPr>
          <p:blipFill rotWithShape="1">
            <a:blip r:embed="rId6">
              <a:alphaModFix/>
            </a:blip>
            <a:srcRect t="6962" b="12025"/>
            <a:stretch/>
          </p:blipFill>
          <p:spPr>
            <a:xfrm>
              <a:off x="2085261" y="4030980"/>
              <a:ext cx="2886789" cy="411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PhysiCell</a:t>
            </a: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To download PhysiCell please proceed following link: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https://github.com/MathCancer/PhysiCell</a:t>
            </a:r>
            <a:endParaRPr/>
          </a:p>
          <a:p>
            <a:pPr marL="173038" lvl="0" indent="-3968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546" y="1562000"/>
            <a:ext cx="5202217" cy="272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4177295" y="2029440"/>
            <a:ext cx="184196" cy="20393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2957654" y="3230003"/>
            <a:ext cx="1495934" cy="203931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3705621" y="2924188"/>
            <a:ext cx="184196" cy="20393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5986360" y="1897013"/>
            <a:ext cx="294713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Please, click green “Code” button at right.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Then, download as “ZIP”.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to the desired directory.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PhysiCell</a:t>
            </a:r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After the extraction, PhysiCell folder should look like this:</a:t>
            </a:r>
            <a:endParaRPr/>
          </a:p>
          <a:p>
            <a:pPr marL="173038" lvl="0" indent="-39687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073" y="1078905"/>
            <a:ext cx="3316340" cy="3421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body" idx="1"/>
          </p:nvPr>
        </p:nvSpPr>
        <p:spPr>
          <a:xfrm>
            <a:off x="0" y="53077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Please proceed following link: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https://www.msys2.org/</a:t>
            </a:r>
            <a:endParaRPr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885" y="1262296"/>
            <a:ext cx="4399979" cy="3101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2511552" y="3623699"/>
            <a:ext cx="829056" cy="21336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2804160" y="3412591"/>
            <a:ext cx="176784" cy="19507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5018620" y="1864276"/>
            <a:ext cx="396536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Please, click “msys-x64_64-202XXX.exe” button at bottom.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should download installer.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it with double-clicking the installer.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pic>
        <p:nvPicPr>
          <p:cNvPr id="142" name="Google Shape;142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2423" y="752475"/>
            <a:ext cx="6559154" cy="37480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7"/>
          <p:cNvSpPr/>
          <p:nvPr/>
        </p:nvSpPr>
        <p:spPr>
          <a:xfrm>
            <a:off x="5920740" y="3703320"/>
            <a:ext cx="830580" cy="35052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198870" y="3256597"/>
            <a:ext cx="274320" cy="335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1539" y="735702"/>
            <a:ext cx="6000922" cy="3351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/>
          <p:nvPr/>
        </p:nvSpPr>
        <p:spPr>
          <a:xfrm>
            <a:off x="6115050" y="3088957"/>
            <a:ext cx="274320" cy="335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5890260" y="3528060"/>
            <a:ext cx="723900" cy="27432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MSYS 2</a:t>
            </a:r>
            <a:endParaRPr/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023" y="831367"/>
            <a:ext cx="6477953" cy="343263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/>
          <p:nvPr/>
        </p:nvSpPr>
        <p:spPr>
          <a:xfrm>
            <a:off x="6198870" y="3256597"/>
            <a:ext cx="274320" cy="3352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/>
          <p:nvPr/>
        </p:nvSpPr>
        <p:spPr>
          <a:xfrm>
            <a:off x="5974080" y="3703320"/>
            <a:ext cx="830580" cy="35052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hysiCell-Training (v1)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1022</Words>
  <Application>Microsoft Office PowerPoint</Application>
  <PresentationFormat>On-screen Show (16:9)</PresentationFormat>
  <Paragraphs>150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Courier</vt:lpstr>
      <vt:lpstr>Courier New</vt:lpstr>
      <vt:lpstr>Noto Sans Symbols</vt:lpstr>
      <vt:lpstr>PhysiCell-Training (v1)</vt:lpstr>
      <vt:lpstr>Setting up PhysiCell on Windows</vt:lpstr>
      <vt:lpstr>Overview </vt:lpstr>
      <vt:lpstr>Youtube video</vt:lpstr>
      <vt:lpstr>PhysiCell</vt:lpstr>
      <vt:lpstr>PhysiCell</vt:lpstr>
      <vt:lpstr>MSYS 2</vt:lpstr>
      <vt:lpstr>MSYS 2</vt:lpstr>
      <vt:lpstr>MSYS 2</vt:lpstr>
      <vt:lpstr>MSYS 2</vt:lpstr>
      <vt:lpstr>MSYS 2</vt:lpstr>
      <vt:lpstr>MSYS 2</vt:lpstr>
      <vt:lpstr>MSYS 2</vt:lpstr>
      <vt:lpstr>MSYS 2</vt:lpstr>
      <vt:lpstr>MSYS 2</vt:lpstr>
      <vt:lpstr>MSYS 2</vt:lpstr>
      <vt:lpstr>Adding directories to PATH</vt:lpstr>
      <vt:lpstr>Adding directories to PATH</vt:lpstr>
      <vt:lpstr>Adding directories to PATH</vt:lpstr>
      <vt:lpstr>Adding directories to PATH</vt:lpstr>
      <vt:lpstr>Anaconda</vt:lpstr>
      <vt:lpstr>Anaconda</vt:lpstr>
      <vt:lpstr>Anaconda</vt:lpstr>
      <vt:lpstr>Anaconda</vt:lpstr>
      <vt:lpstr>Test Module : “biorobots”</vt:lpstr>
      <vt:lpstr>Going to PhysiCell folder</vt:lpstr>
      <vt:lpstr>Going to PhysiCell folder</vt:lpstr>
      <vt:lpstr>Testing Modules (biorobots)</vt:lpstr>
      <vt:lpstr>First simulation…</vt:lpstr>
      <vt:lpstr>Testing Modules (ode-energy-sample)</vt:lpstr>
      <vt:lpstr>Second simulation… (ode-energy-sample)</vt:lpstr>
      <vt:lpstr>Overview </vt:lpstr>
      <vt:lpstr>ImageMagick</vt:lpstr>
      <vt:lpstr>ImageMagick</vt:lpstr>
      <vt:lpstr>COPASI</vt:lpstr>
      <vt:lpstr>PhysiCell Model Builder (1)</vt:lpstr>
      <vt:lpstr>PhysiCell Model Builder (2)</vt:lpstr>
      <vt:lpstr>Funding 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PhysiCell on Windows</dc:title>
  <dc:creator>Microsoft Office User</dc:creator>
  <cp:lastModifiedBy>Furkan Kurtoglu</cp:lastModifiedBy>
  <cp:revision>2</cp:revision>
  <dcterms:created xsi:type="dcterms:W3CDTF">2017-08-25T15:45:43Z</dcterms:created>
  <dcterms:modified xsi:type="dcterms:W3CDTF">2022-07-17T16:55:18Z</dcterms:modified>
</cp:coreProperties>
</file>